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theme/theme5.xml" ContentType="application/vnd.openxmlformats-officedocument.theme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  <p:sldMasterId id="2147483660" r:id="rId2"/>
    <p:sldMasterId id="2147483705" r:id="rId3"/>
    <p:sldMasterId id="2147483711" r:id="rId4"/>
    <p:sldMasterId id="2147483713" r:id="rId5"/>
    <p:sldMasterId id="2147483715" r:id="rId6"/>
    <p:sldMasterId id="2147483717" r:id="rId7"/>
    <p:sldMasterId id="2147483720" r:id="rId8"/>
  </p:sldMasterIdLst>
  <p:notesMasterIdLst>
    <p:notesMasterId r:id="rId77"/>
  </p:notesMasterIdLst>
  <p:sldIdLst>
    <p:sldId id="348" r:id="rId9"/>
    <p:sldId id="420" r:id="rId10"/>
    <p:sldId id="356" r:id="rId11"/>
    <p:sldId id="353" r:id="rId12"/>
    <p:sldId id="418" r:id="rId13"/>
    <p:sldId id="357" r:id="rId14"/>
    <p:sldId id="417" r:id="rId15"/>
    <p:sldId id="359" r:id="rId16"/>
    <p:sldId id="352" r:id="rId17"/>
    <p:sldId id="358" r:id="rId18"/>
    <p:sldId id="362" r:id="rId19"/>
    <p:sldId id="350" r:id="rId20"/>
    <p:sldId id="419" r:id="rId21"/>
    <p:sldId id="364" r:id="rId22"/>
    <p:sldId id="365" r:id="rId23"/>
    <p:sldId id="368" r:id="rId24"/>
    <p:sldId id="366" r:id="rId25"/>
    <p:sldId id="367" r:id="rId26"/>
    <p:sldId id="369" r:id="rId27"/>
    <p:sldId id="371" r:id="rId28"/>
    <p:sldId id="422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4" r:id="rId41"/>
    <p:sldId id="385" r:id="rId42"/>
    <p:sldId id="386" r:id="rId43"/>
    <p:sldId id="335" r:id="rId44"/>
    <p:sldId id="387" r:id="rId45"/>
    <p:sldId id="336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402" r:id="rId55"/>
    <p:sldId id="400" r:id="rId56"/>
    <p:sldId id="401" r:id="rId57"/>
    <p:sldId id="403" r:id="rId58"/>
    <p:sldId id="421" r:id="rId59"/>
    <p:sldId id="396" r:id="rId60"/>
    <p:sldId id="397" r:id="rId61"/>
    <p:sldId id="408" r:id="rId62"/>
    <p:sldId id="407" r:id="rId63"/>
    <p:sldId id="398" r:id="rId64"/>
    <p:sldId id="399" r:id="rId65"/>
    <p:sldId id="404" r:id="rId66"/>
    <p:sldId id="409" r:id="rId67"/>
    <p:sldId id="405" r:id="rId68"/>
    <p:sldId id="406" r:id="rId69"/>
    <p:sldId id="410" r:id="rId70"/>
    <p:sldId id="411" r:id="rId71"/>
    <p:sldId id="412" r:id="rId72"/>
    <p:sldId id="413" r:id="rId73"/>
    <p:sldId id="414" r:id="rId74"/>
    <p:sldId id="415" r:id="rId75"/>
    <p:sldId id="416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001" autoAdjust="0"/>
    <p:restoredTop sz="85830" autoAdjust="0"/>
  </p:normalViewPr>
  <p:slideViewPr>
    <p:cSldViewPr snapToGrid="0">
      <p:cViewPr varScale="1">
        <p:scale>
          <a:sx n="110" d="100"/>
          <a:sy n="110" d="100"/>
        </p:scale>
        <p:origin x="10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slide" Target="slides/slide58.xml"/><Relationship Id="rId74" Type="http://schemas.openxmlformats.org/officeDocument/2006/relationships/slide" Target="slides/slide66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1:43.886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47.14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2007 72,'-916'0,"862"-2,-71-13,-39-2,-201 17,334-1,0-2,-41-10,-27-2,-19 10,86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49.35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0 109,'78'-3,"-2"-3,1-4,86-23,-49 11,2 6,124-2,238 17,-220 4,0-3,-1313 0,1027 2,0 1,-47 10,42-6,-43 4,-212-9,161-4,1240 2,-1075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51.16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73,'822'0,"-788"-2,0-1,64-16,-56 10,3-1,3 0,93-9,24 18,-145 1,10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52.75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57.32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3:01.08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9:26:31.41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1:47.942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0,'9'6,"-1"-1,0 0,1 0,0-1,0 0,1 0,12 2,-3 0,82 23,-57-18,53 21,-76-25,0-1,1-1,0 0,0-2,27 0,42 8,-29-2,91 3,62-12,-91-2,-89 0,-1-2,1-1,37-11,-47 10,77-26,-77 22,0 2,1 0,41-5,48-4,46-4,-101 20,-615 2,526 1,1 1,-43 9,-26 4,-263-11,203-7,-9 2,131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2.072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4.210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1298 0,'-1263'0,"1229"0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5.225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6.262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0,'-5'0,"-3"0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26.934"/>
    </inkml:context>
    <inkml:brush xml:id="br0">
      <inkml:brushProperty name="width" value="0.5" units="cm"/>
      <inkml:brushProperty name="height" value="1" units="cm"/>
      <inkml:brushProperty name="color" value="#4D4D4D"/>
      <inkml:brushProperty name="tip" value="rectangle"/>
      <inkml:brushProperty name="rasterOp" value="maskPen"/>
      <inkml:brushProperty name="ignorePressure" value="1"/>
    </inkml:brush>
  </inkml:definitions>
  <inkml:trace contextRef="#ctx0" brushRef="#br0">2005 0,'-9'1,"0"0,0 1,-1 0,1 0,0 1,-16 8,-8 1,-28 6,0-2,-2-3,-94 6,-196-11,-338-11,391 4,277-2,1-2,-1 0,1-2,-38-12,56 16,1 0,-1-1,0 0,0 0,1 0,-1 0,1 0,0-1,0 0,-4-3,-6-11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31.150"/>
    </inkml:context>
    <inkml:brush xml:id="br0">
      <inkml:brushProperty name="width" value="0.5" units="cm"/>
      <inkml:brushProperty name="height" value="1" units="cm"/>
      <inkml:brushProperty name="color" value="#4D4D4D"/>
      <inkml:brushProperty name="tip" value="rectangle"/>
      <inkml:brushProperty name="rasterOp" value="maskPen"/>
      <inkml:brushProperty name="ignorePressure" value="1"/>
    </inkml:brush>
  </inkml:definitions>
  <inkml:trace contextRef="#ctx0" brushRef="#br0">2203 0,'-15'6,"0"-1,0-1,0-1,-1 0,1-1,-26 0,19 0,-575 7,366-11,-963 2,1168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45.07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5A481-14DC-4BF9-8E2C-D0C3E6D55E14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E937E-11B7-420B-9A90-5C9D1B07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9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</a:t>
            </a:r>
            <a:r>
              <a:rPr lang="en-US" baseline="0" dirty="0"/>
              <a:t> are standard packaging of software and its dependencies which is isolated from each other and work independently on any OS .</a:t>
            </a:r>
          </a:p>
          <a:p>
            <a:endParaRPr lang="en-US" baseline="0" dirty="0"/>
          </a:p>
          <a:p>
            <a:r>
              <a:rPr lang="en-US" baseline="0" dirty="0"/>
              <a:t>Registry : stores ,distributes and manages docker images .</a:t>
            </a:r>
          </a:p>
          <a:p>
            <a:r>
              <a:rPr lang="en-US" baseline="0" dirty="0"/>
              <a:t>Control Plane : Management plane for container and cluster orchestration 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Docker architecture</a:t>
            </a:r>
          </a:p>
          <a:p>
            <a:pPr algn="l"/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Docker uses a client-server architecture. The Docker </a:t>
            </a:r>
            <a:r>
              <a:rPr lang="en-US" b="0" i="1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client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 talks to the Docker </a:t>
            </a:r>
            <a:r>
              <a:rPr lang="en-US" b="0" i="1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daemon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, which does the heavy lifting of building, running, and distributing your Docker containers. The Docker client and daemon </a:t>
            </a:r>
            <a:r>
              <a:rPr lang="en-US" b="0" i="1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can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 run on the same system, or you can connect a Docker client to a remote Docker daemon. The Docker client and daemon communicate using a REST API, over UNIX sockets or a network interface. Another Docker client is Docker Compose, that lets you work with applications consisting of a set of containers.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8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5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74151"/>
                </a:solidFill>
                <a:effectLst/>
                <a:latin typeface="__Inter_aaf875"/>
              </a:rPr>
              <a:t>Docker CE is a free and open-source edition of Docker that provides basic containerization features and functionality, while Docker EE is a commercial product that includes advanced features and enterprise-grade security, management, and support.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56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49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Docker File : is a text document that contains</a:t>
            </a:r>
            <a:r>
              <a:rPr lang="en-US" baseline="0" dirty="0"/>
              <a:t> all the commands a user could call on the command line to assemble an image .Using Docker build users can create an automated build that executes several commands-line instruction in </a:t>
            </a:r>
            <a:r>
              <a:rPr lang="en-US" baseline="0" dirty="0" err="1"/>
              <a:t>sucession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inspect &lt;image-name&gt;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container: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aseline="0" dirty="0"/>
              <a:t>docker export &lt;container id &gt; &gt; update.tar</a:t>
            </a:r>
            <a:endParaRPr lang="en-US" dirty="0"/>
          </a:p>
          <a:p>
            <a:r>
              <a:rPr lang="en-US" baseline="0" dirty="0"/>
              <a:t>docker import - </a:t>
            </a:r>
            <a:r>
              <a:rPr lang="en-US" baseline="0" dirty="0" err="1"/>
              <a:t>newimage</a:t>
            </a:r>
            <a:r>
              <a:rPr lang="en-US" baseline="0" dirty="0"/>
              <a:t> &lt; update.tar</a:t>
            </a:r>
          </a:p>
          <a:p>
            <a:endParaRPr lang="en-US" baseline="0" dirty="0"/>
          </a:p>
          <a:p>
            <a:r>
              <a:rPr lang="en-US" baseline="0" dirty="0"/>
              <a:t>From Image:</a:t>
            </a:r>
          </a:p>
          <a:p>
            <a:r>
              <a:rPr lang="en-US" baseline="0" dirty="0"/>
              <a:t>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save -o update1.tar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docker </a:t>
            </a:r>
            <a:r>
              <a:rPr lang="en-US" baseline="0" dirty="0" err="1"/>
              <a:t>rmi</a:t>
            </a:r>
            <a:r>
              <a:rPr lang="en-US" baseline="0" dirty="0"/>
              <a:t>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docker load &lt; update1.tar </a:t>
            </a:r>
          </a:p>
          <a:p>
            <a:endParaRPr lang="en-US" dirty="0"/>
          </a:p>
          <a:p>
            <a:r>
              <a:rPr lang="en-US" dirty="0"/>
              <a:t>Docker file is a blueprint for building image </a:t>
            </a:r>
          </a:p>
          <a:p>
            <a:r>
              <a:rPr lang="en-US" dirty="0"/>
              <a:t> Keywords:</a:t>
            </a:r>
          </a:p>
          <a:p>
            <a:r>
              <a:rPr lang="en-US" dirty="0"/>
              <a:t> FROM :  Talks about the base image </a:t>
            </a:r>
          </a:p>
          <a:p>
            <a:r>
              <a:rPr lang="en-US" dirty="0"/>
              <a:t> ENV : Optional as environment variables are defined here .</a:t>
            </a:r>
          </a:p>
          <a:p>
            <a:r>
              <a:rPr lang="en-US" dirty="0"/>
              <a:t> RUN  - Execute any Linux command .Execution will happen inside the container .</a:t>
            </a:r>
          </a:p>
          <a:p>
            <a:r>
              <a:rPr lang="en-US" dirty="0"/>
              <a:t> COPY - Source can be local, and destination is inside container</a:t>
            </a:r>
          </a:p>
          <a:p>
            <a:r>
              <a:rPr lang="en-US" dirty="0"/>
              <a:t> CMD – Always part of docker file . Execute entry point Linux command .</a:t>
            </a:r>
          </a:p>
          <a:p>
            <a:r>
              <a:rPr lang="en-US" dirty="0"/>
              <a:t>Multiple RUN commands can be there but only one CMD command 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 | grep my-app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2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545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9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Volumes : </a:t>
            </a:r>
            <a:r>
              <a:rPr lang="en-US" dirty="0"/>
              <a:t>Volumes are stored in a part of the host filesystem which is managed by Docker.</a:t>
            </a:r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-v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My SQL with named Volume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 -mount source=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target=/var/lib/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Bind mounts </a:t>
            </a:r>
            <a:r>
              <a:rPr lang="en-US" dirty="0"/>
              <a:t>may be stored anywhere on the host system and non-docker processes on the Docker host or a Docker container can modify them at any time, but  it can’t be use in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 err="1"/>
              <a:t>Eg</a:t>
            </a:r>
            <a:r>
              <a:rPr lang="en-US" dirty="0"/>
              <a:t> : docker container run -d - -name nginx - -mount type=bind, source=$ (</a:t>
            </a:r>
            <a:r>
              <a:rPr lang="en-US" dirty="0" err="1"/>
              <a:t>pwd</a:t>
            </a:r>
            <a:r>
              <a:rPr lang="en-US" dirty="0"/>
              <a:t>),target=/app nginx </a:t>
            </a:r>
          </a:p>
          <a:p>
            <a:endParaRPr lang="en-US" dirty="0"/>
          </a:p>
          <a:p>
            <a:r>
              <a:rPr lang="en-US" dirty="0"/>
              <a:t> docker pull -- &gt; docker inspect -- 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709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:</a:t>
            </a:r>
          </a:p>
          <a:p>
            <a:endParaRPr lang="en-US" dirty="0"/>
          </a:p>
          <a:p>
            <a:r>
              <a:rPr lang="en-US" dirty="0"/>
              <a:t>https://www.docker.com/blog/understanding-docker-networking-drivers-use-cases/</a:t>
            </a:r>
          </a:p>
          <a:p>
            <a:r>
              <a:rPr lang="en-US" dirty="0"/>
              <a:t>https://docs.docker.com/network/</a:t>
            </a:r>
          </a:p>
          <a:p>
            <a:endParaRPr lang="en-US" dirty="0"/>
          </a:p>
          <a:p>
            <a:r>
              <a:rPr lang="en-US" dirty="0"/>
              <a:t>docker network ls</a:t>
            </a:r>
          </a:p>
          <a:p>
            <a:r>
              <a:rPr lang="en-US" dirty="0"/>
              <a:t>docker network --help</a:t>
            </a:r>
          </a:p>
          <a:p>
            <a:r>
              <a:rPr lang="en-US" dirty="0"/>
              <a:t>docker network ls -f driver=bridge</a:t>
            </a:r>
          </a:p>
          <a:p>
            <a:r>
              <a:rPr lang="en-US" dirty="0"/>
              <a:t>docker network ls --format "{{.ID}}: {{.Driver}}"</a:t>
            </a:r>
          </a:p>
          <a:p>
            <a:r>
              <a:rPr lang="en-US" dirty="0"/>
              <a:t>docker network inspect "</a:t>
            </a:r>
            <a:r>
              <a:rPr lang="en-US" dirty="0" err="1"/>
              <a:t>networkid</a:t>
            </a:r>
            <a:r>
              <a:rPr lang="en-US" dirty="0"/>
              <a:t>"</a:t>
            </a:r>
          </a:p>
          <a:p>
            <a:r>
              <a:rPr lang="en-US" dirty="0"/>
              <a:t>docker network create "</a:t>
            </a:r>
            <a:r>
              <a:rPr lang="en-US" dirty="0" err="1"/>
              <a:t>networkname</a:t>
            </a:r>
            <a:r>
              <a:rPr lang="en-US" dirty="0"/>
              <a:t>"</a:t>
            </a:r>
          </a:p>
          <a:p>
            <a:r>
              <a:rPr lang="en-US" dirty="0"/>
              <a:t>docker network create -d bridge "</a:t>
            </a:r>
            <a:r>
              <a:rPr lang="en-US" dirty="0" err="1"/>
              <a:t>networkname</a:t>
            </a:r>
            <a:r>
              <a:rPr lang="en-US" dirty="0"/>
              <a:t>“</a:t>
            </a:r>
          </a:p>
          <a:p>
            <a:r>
              <a:rPr lang="en-US" dirty="0"/>
              <a:t>docker network rm “</a:t>
            </a:r>
            <a:r>
              <a:rPr lang="en-US" dirty="0" err="1"/>
              <a:t>networkname</a:t>
            </a:r>
            <a:r>
              <a:rPr lang="en-US" dirty="0"/>
              <a:t>”</a:t>
            </a:r>
          </a:p>
          <a:p>
            <a:r>
              <a:rPr lang="en-US" dirty="0"/>
              <a:t>docker network 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"</a:t>
            </a:r>
          </a:p>
          <a:p>
            <a:r>
              <a:rPr lang="en-US" dirty="0"/>
              <a:t>docker container run -d --name "</a:t>
            </a:r>
            <a:r>
              <a:rPr lang="en-US" dirty="0" err="1"/>
              <a:t>nameofcontainer</a:t>
            </a:r>
            <a:r>
              <a:rPr lang="en-US" dirty="0"/>
              <a:t>" --network "</a:t>
            </a:r>
            <a:r>
              <a:rPr lang="en-US" dirty="0" err="1"/>
              <a:t>networkname</a:t>
            </a:r>
            <a:r>
              <a:rPr lang="en-US" dirty="0"/>
              <a:t>" image</a:t>
            </a:r>
          </a:p>
          <a:p>
            <a:r>
              <a:rPr lang="en-US" dirty="0"/>
              <a:t>docker network disconnect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“</a:t>
            </a:r>
          </a:p>
          <a:p>
            <a:r>
              <a:rPr lang="en-US" dirty="0"/>
              <a:t>Docker exec –it nginx1 bash</a:t>
            </a:r>
          </a:p>
          <a:p>
            <a:r>
              <a:rPr lang="en-US" dirty="0"/>
              <a:t> apt-get update</a:t>
            </a:r>
          </a:p>
          <a:p>
            <a:r>
              <a:rPr lang="en-US" dirty="0"/>
              <a:t> apt-get install </a:t>
            </a:r>
            <a:r>
              <a:rPr lang="en-US" dirty="0" err="1"/>
              <a:t>iputils</a:t>
            </a:r>
            <a:r>
              <a:rPr lang="en-US" dirty="0"/>
              <a:t>-ping</a:t>
            </a:r>
          </a:p>
          <a:p>
            <a:r>
              <a:rPr lang="en-US" dirty="0"/>
              <a:t>docker exec -it “nginx2" ping “nginx3"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9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Docker container is next step to VM 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55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has a built in DNS server that helps the containers to resolve each other using the container name.</a:t>
            </a:r>
          </a:p>
          <a:p>
            <a:r>
              <a:rPr lang="en-US" dirty="0"/>
              <a:t>Bridge</a:t>
            </a:r>
          </a:p>
          <a:p>
            <a:r>
              <a:rPr lang="en-US" dirty="0"/>
              <a:t>None</a:t>
            </a:r>
          </a:p>
          <a:p>
            <a:r>
              <a:rPr lang="en-US" dirty="0"/>
              <a:t>Host</a:t>
            </a:r>
            <a:br>
              <a:rPr lang="en-US" dirty="0"/>
            </a:br>
            <a:r>
              <a:rPr lang="en-US" dirty="0"/>
              <a:t>Built in DNS server always runs at </a:t>
            </a:r>
            <a:r>
              <a:rPr lang="en-US" dirty="0" err="1"/>
              <a:t>addr</a:t>
            </a:r>
            <a:r>
              <a:rPr lang="en-US" dirty="0"/>
              <a:t> 127.0.0.11.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26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https://docs.docker.com/compose/wordpress/</a:t>
            </a:r>
          </a:p>
          <a:p>
            <a:r>
              <a:rPr lang="en-US" dirty="0"/>
              <a:t>  nano docker-</a:t>
            </a:r>
            <a:r>
              <a:rPr lang="en-US" dirty="0" err="1"/>
              <a:t>compose.yaml</a:t>
            </a:r>
            <a:endParaRPr lang="en-US" dirty="0"/>
          </a:p>
          <a:p>
            <a:r>
              <a:rPr lang="en-US" dirty="0"/>
              <a:t>  docker-compose up –d </a:t>
            </a:r>
          </a:p>
          <a:p>
            <a:endParaRPr lang="en-US" dirty="0"/>
          </a:p>
          <a:p>
            <a:r>
              <a:rPr lang="en-US" dirty="0"/>
              <a:t>RUN commands always executes in a new layer and creates a new image layer. </a:t>
            </a:r>
            <a:r>
              <a:rPr lang="en-US" dirty="0" err="1"/>
              <a:t>Eg</a:t>
            </a:r>
            <a:r>
              <a:rPr lang="en-US" dirty="0"/>
              <a:t>: RUN apt-get install </a:t>
            </a:r>
            <a:r>
              <a:rPr lang="en-US" dirty="0" err="1"/>
              <a:t>mysql</a:t>
            </a:r>
            <a:r>
              <a:rPr lang="en-US" dirty="0"/>
              <a:t> , it is often used for installing software packages and applications.</a:t>
            </a:r>
          </a:p>
          <a:p>
            <a:endParaRPr lang="en-US" dirty="0"/>
          </a:p>
          <a:p>
            <a:r>
              <a:rPr lang="en-US" dirty="0"/>
              <a:t>CMD commands allows to sets default command and/or parameter. This will be executed if you run a particular container without specifying some command, which can be overwritten from command line when docker container runs.</a:t>
            </a:r>
          </a:p>
          <a:p>
            <a:endParaRPr lang="en-US" dirty="0"/>
          </a:p>
          <a:p>
            <a:r>
              <a:rPr lang="en-US" dirty="0"/>
              <a:t>ENTRYPOINT looks similar to CMD , however it configures a container that will run as an executable form.  If you want to run a container with the condition that a particular command is always executed, use ENTRYPOINT.</a:t>
            </a:r>
          </a:p>
          <a:p>
            <a:endParaRPr lang="en-US" dirty="0"/>
          </a:p>
          <a:p>
            <a:r>
              <a:rPr lang="en-US" dirty="0"/>
              <a:t>https://github.com/vikas99341/Docker-Compose-nodeJs-MongoDB-Nginx--.git</a:t>
            </a:r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CMD echo “Hello World ”</a:t>
            </a:r>
          </a:p>
          <a:p>
            <a:r>
              <a:rPr lang="en-US" dirty="0"/>
              <a:t> docker build –t &lt;name&gt; .  == &gt; docker run –it &lt;name&gt; == &gt; docker run –it &lt;name&gt; 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ENTRYPOINT [“/bin/echo”, “Hello”]</a:t>
            </a:r>
          </a:p>
          <a:p>
            <a:r>
              <a:rPr lang="en-US" dirty="0"/>
              <a:t>CMD [“World ”]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build –t &lt;name&gt; . == &gt; docker run –it &lt;name&gt;  </a:t>
            </a:r>
            <a:r>
              <a:rPr lang="en-US" dirty="0" err="1"/>
              <a:t>vikas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182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Earlier we saw how to deploy a stack using docker run command. You could use the docker run command if you wanted to deploy a test container of some kind. Instead of running separate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dockerrun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commands a better way to do this is to define your configuration in a docker-compose file. A docker compose file is a file in YAML format were you define the different services involved in your application such as web, database, messaging, orchestration etc.  Once the file is defined, running the docker-compose up command will bring up the stack.</a:t>
            </a: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45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5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2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2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9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Docker container is next step to VM .</a:t>
            </a:r>
          </a:p>
          <a:p>
            <a:br>
              <a:rPr lang="en-US" baseline="0" dirty="0"/>
            </a:br>
            <a:r>
              <a:rPr lang="en-US" baseline="0" dirty="0"/>
              <a:t>Container image is a light weight, stand-alone, executable package of a piece of software that includes everything needed to run it : code ,runtime , system tools ,system libraries, settings.</a:t>
            </a:r>
          </a:p>
          <a:p>
            <a:r>
              <a:rPr lang="en-US" baseline="0" dirty="0"/>
              <a:t>Available for both Linux and windows-based app, containerized software will run the same , regardless of the environment .</a:t>
            </a:r>
          </a:p>
          <a:p>
            <a:endParaRPr lang="en-US" baseline="0" dirty="0"/>
          </a:p>
          <a:p>
            <a:r>
              <a:rPr lang="en-US" baseline="0" dirty="0"/>
              <a:t>Template/Blueprint to create a environment of your choice .Contains everything which your app needs in read only mode .</a:t>
            </a:r>
          </a:p>
          <a:p>
            <a:endParaRPr lang="en-US" baseline="0" dirty="0"/>
          </a:p>
          <a:p>
            <a:r>
              <a:rPr lang="en-US" baseline="0" dirty="0"/>
              <a:t>The Runtime instance of this image is usually called container.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1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0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a static file by running which you get a container .</a:t>
            </a:r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Image : The basis of docker container .The content at rest .</a:t>
            </a:r>
          </a:p>
          <a:p>
            <a:r>
              <a:rPr lang="en-US" baseline="0" dirty="0"/>
              <a:t>Container : Image when it’s running .The standard unit for app service .</a:t>
            </a:r>
          </a:p>
          <a:p>
            <a:r>
              <a:rPr lang="en-US" baseline="0" dirty="0"/>
              <a:t>Engine : The software that executes command for containers .Can be clustered together .Networking and volumes are part of this engine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8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9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495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4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2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0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ummary_Large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8CD19EE-D04F-42D8-8DEE-1ED8ADCC2882}" type="datetime1">
              <a:rPr lang="fr-FR" smtClean="0"/>
              <a:t>13/05/2024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cxnSp>
        <p:nvCxnSpPr>
          <p:cNvPr id="33" name="Connecteur droit 32"/>
          <p:cNvCxnSpPr/>
          <p:nvPr userDrawn="1"/>
        </p:nvCxnSpPr>
        <p:spPr>
          <a:xfrm>
            <a:off x="12465934" y="0"/>
            <a:ext cx="0" cy="65341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 userDrawn="1"/>
        </p:nvSpPr>
        <p:spPr>
          <a:xfrm>
            <a:off x="12526894" y="-86735"/>
            <a:ext cx="283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change the background, </a:t>
            </a:r>
          </a:p>
          <a:p>
            <a:r>
              <a:rPr lang="en-US" sz="1200" dirty="0"/>
              <a:t>delete the current photo </a:t>
            </a:r>
          </a:p>
          <a:p>
            <a:r>
              <a:rPr lang="en-US" sz="1200" dirty="0"/>
              <a:t>and click on the icon </a:t>
            </a:r>
          </a:p>
          <a:p>
            <a:r>
              <a:rPr lang="en-US" sz="1200" dirty="0"/>
              <a:t>for the new image from your library.</a:t>
            </a:r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34184681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63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endParaRPr lang="fr-FR" noProof="0" dirty="0"/>
          </a:p>
          <a:p>
            <a:pPr lvl="0"/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6FA729-AEC8-4483-ACC8-6CCC53672EC4}" type="datetime1">
              <a:rPr lang="fr-FR" smtClean="0"/>
              <a:t>13/05/2024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number</a:t>
            </a:r>
            <a:endParaRPr lang="fr-FR" sz="12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subtitle</a:t>
            </a:r>
            <a:r>
              <a:rPr lang="fr-FR" noProof="0" dirty="0"/>
              <a:t>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cxnSp>
        <p:nvCxnSpPr>
          <p:cNvPr id="16" name="Connecteur droit 15"/>
          <p:cNvCxnSpPr/>
          <p:nvPr userDrawn="1"/>
        </p:nvCxnSpPr>
        <p:spPr>
          <a:xfrm>
            <a:off x="12465934" y="10160"/>
            <a:ext cx="0" cy="84899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 userDrawn="1"/>
        </p:nvSpPr>
        <p:spPr>
          <a:xfrm>
            <a:off x="12526894" y="-76575"/>
            <a:ext cx="283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change the cover image, </a:t>
            </a:r>
          </a:p>
          <a:p>
            <a:r>
              <a:rPr lang="en-US" sz="1200" dirty="0"/>
              <a:t>delete the current photo </a:t>
            </a:r>
          </a:p>
          <a:p>
            <a:r>
              <a:rPr lang="en-US" sz="1200" dirty="0"/>
              <a:t>and click on the icon </a:t>
            </a:r>
          </a:p>
          <a:p>
            <a:r>
              <a:rPr lang="en-US" sz="1200" dirty="0"/>
              <a:t>for the new image from your library.</a:t>
            </a:r>
          </a:p>
          <a:p>
            <a:r>
              <a:rPr lang="en-US" sz="1200" dirty="0"/>
              <a:t>Be sure to keep the white margin.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712545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DD7452-DF79-48ED-8DE6-56AC90015D9E}" type="datetime1">
              <a:rPr lang="fr-FR" smtClean="0"/>
              <a:t>13/05/2024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 dirty="0" err="1"/>
              <a:t>Text</a:t>
            </a:r>
            <a:r>
              <a:rPr lang="fr-FR" dirty="0"/>
              <a:t> on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62FDC32-5A35-4B40-94CC-34DC4E0D5C36}" type="datetime1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subtitle</a:t>
            </a:r>
            <a:r>
              <a:rPr lang="fr-FR" noProof="0" dirty="0"/>
              <a:t>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endParaRPr lang="fr-FR" noProof="0" dirty="0"/>
          </a:p>
          <a:p>
            <a:pPr lvl="0"/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356FA729-AEC8-4483-ACC8-6CCC53672EC4}" type="datetime1">
              <a:rPr lang="fr-FR" smtClean="0"/>
              <a:t>13/05/2024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number</a:t>
            </a:r>
            <a:endParaRPr lang="fr-FR" sz="12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31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4DD7452-DF79-48ED-8DE6-56AC90015D9E}" type="datetime1">
              <a:rPr lang="fr-FR" smtClean="0"/>
              <a:t>13/05/2024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 dirty="0" err="1"/>
              <a:t>Text</a:t>
            </a:r>
            <a:r>
              <a:rPr lang="fr-FR" dirty="0"/>
              <a:t> on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94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2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9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2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48F547C-B674-4303-A3C8-B9F119560C6A}" type="datetimeFigureOut">
              <a:rPr lang="en-US" smtClean="0"/>
              <a:t>5/13/2024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1E0C901E-641B-40ED-B433-F353017E0441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</a:p>
        </p:txBody>
      </p:sp>
    </p:spTree>
    <p:extLst>
      <p:ext uri="{BB962C8B-B14F-4D97-AF65-F5344CB8AC3E}">
        <p14:creationId xmlns:p14="http://schemas.microsoft.com/office/powerpoint/2010/main" val="121743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70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667" r:id="rId2"/>
    <p:sldLayoutId id="2147483706" r:id="rId3"/>
    <p:sldLayoutId id="2147483701" r:id="rId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7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8" r:id="rId2"/>
    <p:sldLayoutId id="2147483719" r:id="rId3"/>
    <p:sldLayoutId id="2147483718" r:id="rId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7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D6EA2B5-E859-4E93-A7B5-328BCADB562A}" type="datetime1">
              <a:rPr lang="fr-FR" smtClean="0"/>
              <a:t>13/05/2024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Title of the presentation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9.png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" Type="http://schemas.openxmlformats.org/officeDocument/2006/relationships/image" Target="../media/image76.png"/><Relationship Id="rId21" Type="http://schemas.openxmlformats.org/officeDocument/2006/relationships/customXml" Target="../ink/ink10.xml"/><Relationship Id="rId7" Type="http://schemas.openxmlformats.org/officeDocument/2006/relationships/image" Target="../media/image760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2.xml"/><Relationship Id="rId11" Type="http://schemas.openxmlformats.org/officeDocument/2006/relationships/image" Target="../media/image78.png"/><Relationship Id="rId24" Type="http://schemas.openxmlformats.org/officeDocument/2006/relationships/image" Target="../media/image84.png"/><Relationship Id="rId5" Type="http://schemas.openxmlformats.org/officeDocument/2006/relationships/image" Target="../media/image75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77.png"/><Relationship Id="rId14" Type="http://schemas.openxmlformats.org/officeDocument/2006/relationships/customXml" Target="../ink/ink6.xml"/><Relationship Id="rId22" Type="http://schemas.openxmlformats.org/officeDocument/2006/relationships/image" Target="../media/image83.png"/><Relationship Id="rId27" Type="http://schemas.openxmlformats.org/officeDocument/2006/relationships/customXml" Target="../ink/ink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8790623" cy="1980200"/>
          </a:xfrm>
        </p:spPr>
        <p:txBody>
          <a:bodyPr/>
          <a:lstStyle/>
          <a:p>
            <a:r>
              <a:rPr lang="fr-FR" dirty="0"/>
              <a:t>                 Docker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7485321" y="4635794"/>
            <a:ext cx="3906579" cy="660105"/>
          </a:xfrm>
        </p:spPr>
        <p:txBody>
          <a:bodyPr/>
          <a:lstStyle/>
          <a:p>
            <a:endParaRPr lang="fr-FR" b="1" dirty="0"/>
          </a:p>
          <a:p>
            <a:r>
              <a:rPr lang="fr-FR" b="1" dirty="0"/>
              <a:t>                              Nagaraj </a:t>
            </a:r>
            <a:r>
              <a:rPr lang="fr-FR" b="1" dirty="0" err="1"/>
              <a:t>MAnoharan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2330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7367587" cy="19800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3D521-F0A0-47D7-AC8B-5935E2C0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91151"/>
            <a:ext cx="11239500" cy="523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3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69007A-C645-4B1B-AD7A-0D7D56D4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"/>
            <a:ext cx="11214100" cy="52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7367587" cy="19800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83763-5346-4D5F-82FD-890FE3782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"/>
          <a:stretch/>
        </p:blipFill>
        <p:spPr>
          <a:xfrm>
            <a:off x="0" y="127000"/>
            <a:ext cx="1147244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0965D-4BFC-48CE-B518-CCD3D6A65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03" y="33929"/>
            <a:ext cx="11281558" cy="52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8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35D9F-2231-4FD6-9DB7-FD41C33A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77800"/>
            <a:ext cx="11290300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6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FEC4CE-6901-4E98-89EE-3A4F414F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4300"/>
            <a:ext cx="1121410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4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2363DF-37F2-4432-AEC0-13AC8326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0"/>
            <a:ext cx="11252200" cy="53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137719-D44C-4393-A9DA-37833497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44" y="304801"/>
            <a:ext cx="11126055" cy="505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BDB96B-A257-436B-A8DF-934ED29A1488}"/>
              </a:ext>
            </a:extLst>
          </p:cNvPr>
          <p:cNvSpPr txBox="1"/>
          <p:nvPr/>
        </p:nvSpPr>
        <p:spPr>
          <a:xfrm>
            <a:off x="215045" y="304801"/>
            <a:ext cx="58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tx2"/>
                </a:solidFill>
              </a:rPr>
              <a:t>DOCKER SYSTEM</a:t>
            </a:r>
          </a:p>
        </p:txBody>
      </p:sp>
    </p:spTree>
    <p:extLst>
      <p:ext uri="{BB962C8B-B14F-4D97-AF65-F5344CB8AC3E}">
        <p14:creationId xmlns:p14="http://schemas.microsoft.com/office/powerpoint/2010/main" val="123617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0"/>
            <a:ext cx="5283199" cy="540000"/>
          </a:xfrm>
        </p:spPr>
        <p:txBody>
          <a:bodyPr/>
          <a:lstStyle/>
          <a:p>
            <a:r>
              <a:rPr lang="fr-FR" dirty="0"/>
              <a:t>Docker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E3058-A590-45AC-8380-4760EF77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634999"/>
            <a:ext cx="10827959" cy="45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76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8887D5-0371-4783-85C8-733D19EF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01599"/>
            <a:ext cx="1121410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B4F7-FA8A-6E79-0C26-810B63DEB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0CF01-AE9E-B37B-3548-4E57B347D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3A915-F9DD-9CEC-3EB8-F167A25B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27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861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7921C3-62B6-4755-ABE0-72750AEB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101599"/>
            <a:ext cx="11239500" cy="51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47B3-DB2F-0201-89BE-DDB772567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138" y="78378"/>
            <a:ext cx="10035948" cy="269966"/>
          </a:xfrm>
        </p:spPr>
        <p:txBody>
          <a:bodyPr/>
          <a:lstStyle/>
          <a:p>
            <a:pPr algn="ctr"/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docs.docker.com</a:t>
            </a:r>
            <a:r>
              <a:rPr lang="en-US" sz="1200" dirty="0">
                <a:hlinkClick r:id="rId2"/>
              </a:rPr>
              <a:t>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C4A41-E1C2-92AC-3995-8EFA470ED9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060EB-DFA2-8286-FAA6-2709ED2B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03" y="435430"/>
            <a:ext cx="11277600" cy="4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97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quare&#10;&#10;Description automatically generated">
            <a:extLst>
              <a:ext uri="{FF2B5EF4-FFF2-40B4-BE49-F238E27FC236}">
                <a16:creationId xmlns:a16="http://schemas.microsoft.com/office/drawing/2014/main" id="{09C42B15-D2A4-405F-B4D4-99976D2A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1" y="165100"/>
            <a:ext cx="11074400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5A2002-3A4B-44C1-9E91-F5323D65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9700"/>
            <a:ext cx="112141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27A107-6388-43C0-B512-29893C0C2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90500"/>
            <a:ext cx="11150599" cy="50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8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477DEA-E6CC-46FD-931E-B2089FC15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225301"/>
            <a:ext cx="11099800" cy="4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2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A9ECE0-82CD-42FF-AB31-CA9E2846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" y="168152"/>
            <a:ext cx="11176000" cy="51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1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93CFFD4-BAB2-47A2-A2D4-175DFBD10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7204"/>
            <a:ext cx="11049000" cy="50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5CAE52B-23AB-4E07-BECA-742FD65D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7" y="257120"/>
            <a:ext cx="11154003" cy="2127359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C35353-00F6-4484-B07D-2A8C180E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7" y="2476500"/>
            <a:ext cx="11154003" cy="26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0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FEB168E-203C-481A-A83C-012A1C89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829" y="114300"/>
            <a:ext cx="1123337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/>
          <p:cNvPicPr>
            <a:picLocks noGrp="1" noChangeAspect="1"/>
          </p:cNvPicPr>
          <p:nvPr>
            <p:ph type="pic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30480"/>
            <a:ext cx="12192000" cy="6105600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4000" dirty="0"/>
              <a:t>01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t>3</a:t>
            </a:fld>
            <a:endParaRPr lang="fr-FR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6741134" y="1051757"/>
            <a:ext cx="4729506" cy="923837"/>
          </a:xfrm>
        </p:spPr>
        <p:txBody>
          <a:bodyPr/>
          <a:lstStyle/>
          <a:p>
            <a:r>
              <a:rPr lang="en-US" dirty="0"/>
              <a:t>    What is Docker ?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fr-FR" sz="4000" dirty="0"/>
              <a:t>02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6741134" y="2018233"/>
            <a:ext cx="4729506" cy="612000"/>
          </a:xfrm>
        </p:spPr>
        <p:txBody>
          <a:bodyPr/>
          <a:lstStyle/>
          <a:p>
            <a:r>
              <a:rPr lang="en-US" dirty="0"/>
              <a:t>    </a:t>
            </a:r>
          </a:p>
          <a:p>
            <a:r>
              <a:rPr lang="en-US" dirty="0"/>
              <a:t>    What is Container?</a:t>
            </a:r>
          </a:p>
          <a:p>
            <a:r>
              <a:rPr lang="en-US" dirty="0"/>
              <a:t>    Why do you need it &amp; what can it do ?</a:t>
            </a:r>
            <a:br>
              <a:rPr lang="en-US" dirty="0"/>
            </a:br>
            <a:r>
              <a:rPr lang="en-US" dirty="0"/>
              <a:t>     </a:t>
            </a:r>
          </a:p>
          <a:p>
            <a:r>
              <a:rPr lang="en-US" dirty="0"/>
              <a:t>   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7"/>
          </p:nvPr>
        </p:nvSpPr>
        <p:spPr>
          <a:xfrm>
            <a:off x="6741134" y="2692895"/>
            <a:ext cx="5006366" cy="652463"/>
          </a:xfrm>
        </p:spPr>
        <p:txBody>
          <a:bodyPr>
            <a:normAutofit fontScale="25000" lnSpcReduction="20000"/>
          </a:bodyPr>
          <a:lstStyle/>
          <a:p>
            <a:r>
              <a:rPr lang="en-US" sz="6000" dirty="0"/>
              <a:t>    </a:t>
            </a:r>
          </a:p>
          <a:p>
            <a:r>
              <a:rPr lang="en-US" sz="6000" dirty="0"/>
              <a:t>    Run Docker containers  &amp; create a docker image</a:t>
            </a:r>
          </a:p>
          <a:p>
            <a:r>
              <a:rPr lang="en-US" sz="4900" dirty="0"/>
              <a:t>    </a:t>
            </a:r>
            <a:br>
              <a:rPr lang="en-US" sz="5600" dirty="0"/>
            </a:br>
            <a:r>
              <a:rPr lang="en-US" sz="5600" dirty="0"/>
              <a:t>    Networks in docker</a:t>
            </a:r>
            <a:br>
              <a:rPr lang="en-US" dirty="0"/>
            </a:br>
            <a:r>
              <a:rPr lang="en-US" dirty="0"/>
              <a:t>   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fr-FR" sz="4000" dirty="0"/>
              <a:t>04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/>
          </p:nvPr>
        </p:nvSpPr>
        <p:spPr>
          <a:xfrm>
            <a:off x="6741134" y="3207025"/>
            <a:ext cx="4729506" cy="581679"/>
          </a:xfrm>
        </p:spPr>
        <p:txBody>
          <a:bodyPr/>
          <a:lstStyle/>
          <a:p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Docker Volumes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fr-FR" sz="4000" dirty="0"/>
              <a:t>05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   Docker concepts in Depth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idx="22"/>
          </p:nvPr>
        </p:nvSpPr>
        <p:spPr/>
        <p:txBody>
          <a:bodyPr/>
          <a:lstStyle/>
          <a:p>
            <a:r>
              <a:rPr lang="fr-FR" sz="4000" dirty="0"/>
              <a:t>06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    Docker compose &amp; Docker Swarm </a:t>
            </a:r>
          </a:p>
        </p:txBody>
      </p:sp>
      <p:sp>
        <p:nvSpPr>
          <p:cNvPr id="17" name="Titr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Topics to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covered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9" name="Espace réservé du texte 8"/>
          <p:cNvSpPr>
            <a:spLocks noGrp="1"/>
          </p:cNvSpPr>
          <p:nvPr>
            <p:ph type="body" idx="16"/>
          </p:nvPr>
        </p:nvSpPr>
        <p:spPr>
          <a:xfrm>
            <a:off x="5880707" y="2549958"/>
            <a:ext cx="792000" cy="612000"/>
          </a:xfrm>
        </p:spPr>
        <p:txBody>
          <a:bodyPr/>
          <a:lstStyle/>
          <a:p>
            <a:r>
              <a:rPr lang="fr-FR" sz="4000" dirty="0"/>
              <a:t>03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5999A9-D2C2-427C-BEBB-4DDD8AB6ED51}"/>
              </a:ext>
            </a:extLst>
          </p:cNvPr>
          <p:cNvGrpSpPr/>
          <p:nvPr/>
        </p:nvGrpSpPr>
        <p:grpSpPr>
          <a:xfrm>
            <a:off x="5387024" y="990849"/>
            <a:ext cx="6804976" cy="4056563"/>
            <a:chOff x="5387024" y="754369"/>
            <a:chExt cx="6804976" cy="423000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5C155CB3-9040-4980-B562-A701549AA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87024" y="773419"/>
              <a:ext cx="68049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8C02AD5-E302-42DE-A049-FE9475AD6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06072" y="754369"/>
              <a:ext cx="0" cy="42300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0222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D2A2FF-80DF-471B-83F4-143BF7553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88" y="114300"/>
            <a:ext cx="1120481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38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C0A615-9471-4352-A6B0-FAB5809D8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66" y="158641"/>
            <a:ext cx="11214333" cy="51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0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DF9DC7-C619-4DB1-A51C-5BBE7130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15" y="177800"/>
            <a:ext cx="1119528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78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D9710F-AF6E-4378-A4BD-52897BE36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97" y="184027"/>
            <a:ext cx="11115903" cy="40831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6E7C9-4E31-4529-A26F-6745608EB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96" y="4267201"/>
            <a:ext cx="11115903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9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0E808-8E21-43B5-8B2B-B03534A8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27000"/>
            <a:ext cx="11226800" cy="51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7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E945C-70E0-4A7A-A3FC-6875F89F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1" y="101600"/>
            <a:ext cx="11252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B80D5BB-2DBD-4496-8991-05D90EDCDB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0" b="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371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61DA4-BAFF-4C20-9F76-B24C88DB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86997"/>
            <a:ext cx="11201400" cy="51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44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7DF0F-50B2-4B36-A1C2-011B37927E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" b="4063"/>
          <a:stretch/>
        </p:blipFill>
        <p:spPr>
          <a:xfrm>
            <a:off x="643467" y="589679"/>
            <a:ext cx="10905066" cy="5571066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9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71A59-F3EC-478F-9F9F-23716C1B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8187"/>
            <a:ext cx="11176000" cy="50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49E412B-FC29-4497-8BED-D94077B1F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79" y="166255"/>
            <a:ext cx="11198431" cy="513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6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88BE3-FDE9-4F96-A148-D7005832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1" y="152400"/>
            <a:ext cx="11188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9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F829B-EC0E-4C91-8797-0DB76C2A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39700"/>
            <a:ext cx="1125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30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6727A-E0C2-414D-B69F-A4539B92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132347"/>
            <a:ext cx="11163300" cy="2834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8F070-559B-4E2A-9E39-BEEF9F3A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966452"/>
            <a:ext cx="11163300" cy="21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1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432F2-A66C-40C9-8835-B9014E66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6" y="92456"/>
            <a:ext cx="11315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4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DEA1F-70CD-4D20-9D50-45266DD8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1" y="177801"/>
            <a:ext cx="11226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4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BF07E-202E-4D58-8434-CCBFC61F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14300"/>
            <a:ext cx="11277600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05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F78AD-8781-4F6B-98AE-251C309A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17" y="127000"/>
            <a:ext cx="11302083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22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CA4E8-6235-435E-8083-1AB94815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" y="165100"/>
            <a:ext cx="11214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63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nage data in Docker | Docker Documentation">
            <a:extLst>
              <a:ext uri="{FF2B5EF4-FFF2-40B4-BE49-F238E27FC236}">
                <a16:creationId xmlns:a16="http://schemas.microsoft.com/office/drawing/2014/main" id="{8D5F4BF8-01ED-4180-8E76-A47F106B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" y="927100"/>
            <a:ext cx="11214100" cy="42799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C6EAA0-87AC-403F-9CF5-A9282019B2A8}"/>
              </a:ext>
            </a:extLst>
          </p:cNvPr>
          <p:cNvSpPr txBox="1">
            <a:spLocks/>
          </p:cNvSpPr>
          <p:nvPr/>
        </p:nvSpPr>
        <p:spPr>
          <a:xfrm>
            <a:off x="3505201" y="112488"/>
            <a:ext cx="4483100" cy="6876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0" dirty="0">
                <a:solidFill>
                  <a:srgbClr val="EBEBEB"/>
                </a:solidFill>
              </a:rPr>
              <a:t>Data Persistence </a:t>
            </a:r>
          </a:p>
        </p:txBody>
      </p:sp>
    </p:spTree>
    <p:extLst>
      <p:ext uri="{BB962C8B-B14F-4D97-AF65-F5344CB8AC3E}">
        <p14:creationId xmlns:p14="http://schemas.microsoft.com/office/powerpoint/2010/main" val="2710116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ersistence is futile (or is it?) - How to Manage, Version, and Promo…">
            <a:extLst>
              <a:ext uri="{FF2B5EF4-FFF2-40B4-BE49-F238E27FC236}">
                <a16:creationId xmlns:a16="http://schemas.microsoft.com/office/drawing/2014/main" id="{1A9392BD-4896-40BF-BA05-0B35C17D2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1" y="114300"/>
            <a:ext cx="11188700" cy="521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40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D8297-A204-4D38-8335-7606DDB4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53" y="106878"/>
            <a:ext cx="11226233" cy="52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EF541-E4ED-4BD6-9ACB-02A666EB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00" y="154289"/>
            <a:ext cx="11315700" cy="520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9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45D7-CB28-72C8-D291-2C9F0C188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CFEFB-A557-F988-3CD2-FD7F962D7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1"/>
            <a:ext cx="5475216" cy="470262"/>
          </a:xfrm>
        </p:spPr>
        <p:txBody>
          <a:bodyPr/>
          <a:lstStyle/>
          <a:p>
            <a:r>
              <a:rPr lang="en-US" dirty="0"/>
              <a:t>                                                                     Knowledge check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96E0E-8CA4-8FA2-FEFB-874E9F84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8" y="322216"/>
            <a:ext cx="11321142" cy="503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09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B00B-912A-4FF9-9713-A0C2A7F3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88900"/>
            <a:ext cx="11328400" cy="52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31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F8781-44A1-4645-9961-B908413E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1600"/>
            <a:ext cx="11239500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ntainer networking">
            <a:extLst>
              <a:ext uri="{FF2B5EF4-FFF2-40B4-BE49-F238E27FC236}">
                <a16:creationId xmlns:a16="http://schemas.microsoft.com/office/drawing/2014/main" id="{FD971BB9-41DD-4664-9439-1F04396B2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2504" y="83127"/>
            <a:ext cx="11245932" cy="52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613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EC952-128E-42C1-9134-BD6C05D2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78" y="118753"/>
            <a:ext cx="11234057" cy="51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0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C83ED-EF61-4FDF-8C0C-24317FA3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0" y="88899"/>
            <a:ext cx="11226799" cy="52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31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EF8E7-43FB-4E84-B237-13A53DBB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57898"/>
            <a:ext cx="11303000" cy="52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9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70B88-F0B4-455B-B96D-978A63708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" y="101601"/>
            <a:ext cx="112776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00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336CDD-B442-4922-B7EF-9CD2AD19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959430"/>
            <a:ext cx="11032176" cy="3301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F8441-1E48-451E-B8E2-9C5692B6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257" y="688769"/>
            <a:ext cx="11032177" cy="12706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892B77-8001-4C4B-9082-FF0FCC7FA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256" y="179898"/>
            <a:ext cx="11032176" cy="5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7367587" cy="19800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FB6214B-C7F0-41BA-BC0E-BDB7747B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1472445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38113-7E45-474A-B438-74FA61F3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" y="127000"/>
            <a:ext cx="11226800" cy="516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459626-0B35-4C53-8F1B-388442BD48EC}"/>
                  </a:ext>
                </a:extLst>
              </p14:cNvPr>
              <p14:cNvContentPartPr/>
              <p14:nvPr/>
            </p14:nvContentPartPr>
            <p14:xfrm>
              <a:off x="5549360" y="6219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459626-0B35-4C53-8F1B-388442BD48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5720" y="5139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5469C2-AA4F-4E82-B918-BDB3CD680B13}"/>
                  </a:ext>
                </a:extLst>
              </p14:cNvPr>
              <p14:cNvContentPartPr/>
              <p14:nvPr/>
            </p14:nvContentPartPr>
            <p14:xfrm>
              <a:off x="2132960" y="1053980"/>
              <a:ext cx="694800" cy="64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5469C2-AA4F-4E82-B918-BDB3CD680B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8960" y="945980"/>
                <a:ext cx="8024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66B30A-25E4-40EE-85D4-1BAC1A811ECB}"/>
                  </a:ext>
                </a:extLst>
              </p14:cNvPr>
              <p14:cNvContentPartPr/>
              <p14:nvPr/>
            </p14:nvContentPartPr>
            <p14:xfrm>
              <a:off x="4977680" y="5838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66B30A-25E4-40EE-85D4-1BAC1A811E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8040" y="4038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C90DCF-5CAF-403F-B791-B96A151E0488}"/>
                  </a:ext>
                </a:extLst>
              </p14:cNvPr>
              <p14:cNvContentPartPr/>
              <p14:nvPr/>
            </p14:nvContentPartPr>
            <p14:xfrm>
              <a:off x="2199200" y="989900"/>
              <a:ext cx="4676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C90DCF-5CAF-403F-B791-B96A151E04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560" y="809900"/>
                <a:ext cx="6472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A9BA7B-55C0-4035-AC63-5A62783E34BA}"/>
                  </a:ext>
                </a:extLst>
              </p14:cNvPr>
              <p14:cNvContentPartPr/>
              <p14:nvPr/>
            </p14:nvContentPartPr>
            <p14:xfrm>
              <a:off x="2496560" y="1079180"/>
              <a:ext cx="54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A9BA7B-55C0-4035-AC63-5A62783E34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6560" y="899180"/>
                <a:ext cx="1850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3C5545-22D3-47C2-A8FE-AD3EB62B80FC}"/>
                  </a:ext>
                </a:extLst>
              </p14:cNvPr>
              <p14:cNvContentPartPr/>
              <p14:nvPr/>
            </p14:nvContentPartPr>
            <p14:xfrm>
              <a:off x="2483600" y="1079180"/>
              <a:ext cx="50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3C5545-22D3-47C2-A8FE-AD3EB62B80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3960" y="899180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4AF870-F2C7-4635-9AF8-3AAEE4C67229}"/>
                  </a:ext>
                </a:extLst>
              </p14:cNvPr>
              <p14:cNvContentPartPr/>
              <p14:nvPr/>
            </p14:nvContentPartPr>
            <p14:xfrm>
              <a:off x="2147720" y="1079180"/>
              <a:ext cx="722160" cy="3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4AF870-F2C7-4635-9AF8-3AAEE4C672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8080" y="899180"/>
                <a:ext cx="9018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0A9C1D-ED77-4E83-B5DE-DC5FD7064923}"/>
                  </a:ext>
                </a:extLst>
              </p14:cNvPr>
              <p14:cNvContentPartPr/>
              <p14:nvPr/>
            </p14:nvContentPartPr>
            <p14:xfrm>
              <a:off x="2623280" y="3022460"/>
              <a:ext cx="793080" cy="1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0A9C1D-ED77-4E83-B5DE-DC5FD70649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3640" y="2842460"/>
                <a:ext cx="9727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8C262D-F876-4B7C-9A74-F6A5779EA2CE}"/>
                  </a:ext>
                </a:extLst>
              </p14:cNvPr>
              <p14:cNvContentPartPr/>
              <p14:nvPr/>
            </p14:nvContentPartPr>
            <p14:xfrm>
              <a:off x="4914320" y="97766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8C262D-F876-4B7C-9A74-F6A5779EA2C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4680" y="7976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D655D3-EF44-4A36-8DAA-EC1FA5B209FB}"/>
                  </a:ext>
                </a:extLst>
              </p14:cNvPr>
              <p14:cNvContentPartPr/>
              <p14:nvPr/>
            </p14:nvContentPartPr>
            <p14:xfrm>
              <a:off x="2185160" y="1103660"/>
              <a:ext cx="722880" cy="26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D655D3-EF44-4A36-8DAA-EC1FA5B209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95160" y="924020"/>
                <a:ext cx="90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1EF604-3B1E-4CD5-9462-61FEE804D587}"/>
                  </a:ext>
                </a:extLst>
              </p14:cNvPr>
              <p14:cNvContentPartPr/>
              <p14:nvPr/>
            </p14:nvContentPartPr>
            <p14:xfrm>
              <a:off x="2171120" y="1065140"/>
              <a:ext cx="669240" cy="3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1EF604-3B1E-4CD5-9462-61FEE804D58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81120" y="885140"/>
                <a:ext cx="8488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7D62E50-AE38-4812-9FEB-FC783441C90A}"/>
                  </a:ext>
                </a:extLst>
              </p14:cNvPr>
              <p14:cNvContentPartPr/>
              <p14:nvPr/>
            </p14:nvContentPartPr>
            <p14:xfrm>
              <a:off x="2742800" y="2996180"/>
              <a:ext cx="532800" cy="26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7D62E50-AE38-4812-9FEB-FC783441C90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52800" y="2816180"/>
                <a:ext cx="7124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5ED67C9-CCB2-42B0-95CA-BE75D45309FB}"/>
                  </a:ext>
                </a:extLst>
              </p14:cNvPr>
              <p14:cNvContentPartPr/>
              <p14:nvPr/>
            </p14:nvContentPartPr>
            <p14:xfrm>
              <a:off x="3288560" y="300950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5ED67C9-CCB2-42B0-95CA-BE75D45309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98920" y="28295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EA35055-45B8-4715-8769-7FBAEEDF85FE}"/>
                  </a:ext>
                </a:extLst>
              </p14:cNvPr>
              <p14:cNvContentPartPr/>
              <p14:nvPr/>
            </p14:nvContentPartPr>
            <p14:xfrm>
              <a:off x="6121040" y="30095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EA35055-45B8-4715-8769-7FBAEEDF85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1400" y="28295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8E1733-D553-4B4F-A4CB-928EF38BAE18}"/>
                  </a:ext>
                </a:extLst>
              </p14:cNvPr>
              <p14:cNvContentPartPr/>
              <p14:nvPr/>
            </p14:nvContentPartPr>
            <p14:xfrm>
              <a:off x="6121040" y="303470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8E1733-D553-4B4F-A4CB-928EF38BAE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1400" y="2854700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985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4CBDDE-3F30-4761-9E14-E37633C2F637}"/>
                  </a:ext>
                </a:extLst>
              </p14:cNvPr>
              <p14:cNvContentPartPr/>
              <p14:nvPr/>
            </p14:nvContentPartPr>
            <p14:xfrm>
              <a:off x="3454160" y="292022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4CBDDE-3F30-4761-9E14-E37633C2F6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4520" y="2740220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F0E3DC3-4C3E-4DC2-8836-A4FDAFD46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0" y="167283"/>
            <a:ext cx="7581900" cy="5062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46821-C24F-43CC-94A1-5B419835B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4920" y="179982"/>
            <a:ext cx="3541140" cy="50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1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6D261-5B61-4313-B271-AB1FC8BB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95003"/>
            <a:ext cx="11234058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95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3EBFD9-BE52-4878-8FF4-E6F6CC9E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2" y="115956"/>
            <a:ext cx="11281559" cy="51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89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6EBD3-9CE7-4B5B-9FE6-3F41BF7E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18753"/>
            <a:ext cx="11257808" cy="51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7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87C5D-F670-405A-B9FB-1C23C778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8" y="95003"/>
            <a:ext cx="11281558" cy="52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49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CF264-DA1D-4886-A1CC-110B9490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" y="130630"/>
            <a:ext cx="11186556" cy="52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4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FAC02-BE28-4170-924B-6B37FB5F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79" y="166256"/>
            <a:ext cx="11210307" cy="51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err="1"/>
              <a:t>Title</a:t>
            </a:r>
            <a:r>
              <a:rPr lang="fr-FR" dirty="0"/>
              <a:t> of the </a:t>
            </a:r>
            <a:r>
              <a:rPr lang="fr-FR" dirty="0" err="1"/>
              <a:t>presentation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t>68</a:t>
            </a:fld>
            <a:endParaRPr lang="fr-FR" noProof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You.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8CE046-ED9A-4BBC-8957-EF2DA830AAAB}"/>
              </a:ext>
            </a:extLst>
          </p:cNvPr>
          <p:cNvSpPr>
            <a:spLocks/>
          </p:cNvSpPr>
          <p:nvPr/>
        </p:nvSpPr>
        <p:spPr bwMode="auto">
          <a:xfrm>
            <a:off x="723703" y="2905324"/>
            <a:ext cx="180975" cy="161925"/>
          </a:xfrm>
          <a:custGeom>
            <a:avLst/>
            <a:gdLst>
              <a:gd name="T0" fmla="*/ 57 w 57"/>
              <a:gd name="T1" fmla="*/ 6 h 51"/>
              <a:gd name="T2" fmla="*/ 51 w 57"/>
              <a:gd name="T3" fmla="*/ 8 h 51"/>
              <a:gd name="T4" fmla="*/ 56 w 57"/>
              <a:gd name="T5" fmla="*/ 1 h 51"/>
              <a:gd name="T6" fmla="*/ 48 w 57"/>
              <a:gd name="T7" fmla="*/ 4 h 51"/>
              <a:gd name="T8" fmla="*/ 40 w 57"/>
              <a:gd name="T9" fmla="*/ 0 h 51"/>
              <a:gd name="T10" fmla="*/ 28 w 57"/>
              <a:gd name="T11" fmla="*/ 13 h 51"/>
              <a:gd name="T12" fmla="*/ 28 w 57"/>
              <a:gd name="T13" fmla="*/ 16 h 51"/>
              <a:gd name="T14" fmla="*/ 4 w 57"/>
              <a:gd name="T15" fmla="*/ 3 h 51"/>
              <a:gd name="T16" fmla="*/ 2 w 57"/>
              <a:gd name="T17" fmla="*/ 9 h 51"/>
              <a:gd name="T18" fmla="*/ 8 w 57"/>
              <a:gd name="T19" fmla="*/ 20 h 51"/>
              <a:gd name="T20" fmla="*/ 2 w 57"/>
              <a:gd name="T21" fmla="*/ 18 h 51"/>
              <a:gd name="T22" fmla="*/ 2 w 57"/>
              <a:gd name="T23" fmla="*/ 18 h 51"/>
              <a:gd name="T24" fmla="*/ 12 w 57"/>
              <a:gd name="T25" fmla="*/ 31 h 51"/>
              <a:gd name="T26" fmla="*/ 9 w 57"/>
              <a:gd name="T27" fmla="*/ 31 h 51"/>
              <a:gd name="T28" fmla="*/ 6 w 57"/>
              <a:gd name="T29" fmla="*/ 31 h 51"/>
              <a:gd name="T30" fmla="*/ 17 w 57"/>
              <a:gd name="T31" fmla="*/ 40 h 51"/>
              <a:gd name="T32" fmla="*/ 3 w 57"/>
              <a:gd name="T33" fmla="*/ 45 h 51"/>
              <a:gd name="T34" fmla="*/ 0 w 57"/>
              <a:gd name="T35" fmla="*/ 45 h 51"/>
              <a:gd name="T36" fmla="*/ 18 w 57"/>
              <a:gd name="T37" fmla="*/ 51 h 51"/>
              <a:gd name="T38" fmla="*/ 52 w 57"/>
              <a:gd name="T39" fmla="*/ 14 h 51"/>
              <a:gd name="T40" fmla="*/ 52 w 57"/>
              <a:gd name="T41" fmla="*/ 13 h 51"/>
              <a:gd name="T42" fmla="*/ 57 w 57"/>
              <a:gd name="T43" fmla="*/ 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7" h="51">
                <a:moveTo>
                  <a:pt x="57" y="6"/>
                </a:moveTo>
                <a:cubicBezTo>
                  <a:pt x="55" y="7"/>
                  <a:pt x="53" y="8"/>
                  <a:pt x="51" y="8"/>
                </a:cubicBezTo>
                <a:cubicBezTo>
                  <a:pt x="53" y="7"/>
                  <a:pt x="55" y="4"/>
                  <a:pt x="56" y="1"/>
                </a:cubicBezTo>
                <a:cubicBezTo>
                  <a:pt x="54" y="3"/>
                  <a:pt x="51" y="4"/>
                  <a:pt x="48" y="4"/>
                </a:cubicBezTo>
                <a:cubicBezTo>
                  <a:pt x="46" y="2"/>
                  <a:pt x="43" y="0"/>
                  <a:pt x="40" y="0"/>
                </a:cubicBezTo>
                <a:cubicBezTo>
                  <a:pt x="33" y="0"/>
                  <a:pt x="28" y="6"/>
                  <a:pt x="28" y="13"/>
                </a:cubicBezTo>
                <a:cubicBezTo>
                  <a:pt x="28" y="14"/>
                  <a:pt x="28" y="15"/>
                  <a:pt x="28" y="16"/>
                </a:cubicBezTo>
                <a:cubicBezTo>
                  <a:pt x="19" y="15"/>
                  <a:pt x="10" y="10"/>
                  <a:pt x="4" y="3"/>
                </a:cubicBezTo>
                <a:cubicBezTo>
                  <a:pt x="3" y="4"/>
                  <a:pt x="2" y="7"/>
                  <a:pt x="2" y="9"/>
                </a:cubicBezTo>
                <a:cubicBezTo>
                  <a:pt x="2" y="13"/>
                  <a:pt x="4" y="17"/>
                  <a:pt x="8" y="20"/>
                </a:cubicBezTo>
                <a:cubicBezTo>
                  <a:pt x="6" y="19"/>
                  <a:pt x="4" y="19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4"/>
                  <a:pt x="6" y="29"/>
                  <a:pt x="12" y="31"/>
                </a:cubicBezTo>
                <a:cubicBezTo>
                  <a:pt x="11" y="31"/>
                  <a:pt x="10" y="31"/>
                  <a:pt x="9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8" y="36"/>
                  <a:pt x="12" y="40"/>
                  <a:pt x="17" y="40"/>
                </a:cubicBezTo>
                <a:cubicBezTo>
                  <a:pt x="13" y="43"/>
                  <a:pt x="8" y="45"/>
                  <a:pt x="3" y="45"/>
                </a:cubicBezTo>
                <a:cubicBezTo>
                  <a:pt x="2" y="45"/>
                  <a:pt x="1" y="45"/>
                  <a:pt x="0" y="45"/>
                </a:cubicBezTo>
                <a:cubicBezTo>
                  <a:pt x="5" y="48"/>
                  <a:pt x="11" y="51"/>
                  <a:pt x="18" y="51"/>
                </a:cubicBezTo>
                <a:cubicBezTo>
                  <a:pt x="40" y="51"/>
                  <a:pt x="52" y="31"/>
                  <a:pt x="52" y="14"/>
                </a:cubicBezTo>
                <a:cubicBezTo>
                  <a:pt x="52" y="14"/>
                  <a:pt x="52" y="13"/>
                  <a:pt x="52" y="13"/>
                </a:cubicBezTo>
                <a:cubicBezTo>
                  <a:pt x="54" y="11"/>
                  <a:pt x="56" y="9"/>
                  <a:pt x="57" y="6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FBCF7C4-0272-47EF-A15D-DB21A456053B}"/>
              </a:ext>
            </a:extLst>
          </p:cNvPr>
          <p:cNvSpPr>
            <a:spLocks/>
          </p:cNvSpPr>
          <p:nvPr/>
        </p:nvSpPr>
        <p:spPr bwMode="auto">
          <a:xfrm>
            <a:off x="1055478" y="2883281"/>
            <a:ext cx="92075" cy="184150"/>
          </a:xfrm>
          <a:custGeom>
            <a:avLst/>
            <a:gdLst>
              <a:gd name="T0" fmla="*/ 18 w 27"/>
              <a:gd name="T1" fmla="*/ 19 h 58"/>
              <a:gd name="T2" fmla="*/ 18 w 27"/>
              <a:gd name="T3" fmla="*/ 13 h 58"/>
              <a:gd name="T4" fmla="*/ 20 w 27"/>
              <a:gd name="T5" fmla="*/ 10 h 58"/>
              <a:gd name="T6" fmla="*/ 26 w 27"/>
              <a:gd name="T7" fmla="*/ 10 h 58"/>
              <a:gd name="T8" fmla="*/ 26 w 27"/>
              <a:gd name="T9" fmla="*/ 0 h 58"/>
              <a:gd name="T10" fmla="*/ 18 w 27"/>
              <a:gd name="T11" fmla="*/ 0 h 58"/>
              <a:gd name="T12" fmla="*/ 6 w 27"/>
              <a:gd name="T13" fmla="*/ 12 h 58"/>
              <a:gd name="T14" fmla="*/ 6 w 27"/>
              <a:gd name="T15" fmla="*/ 19 h 58"/>
              <a:gd name="T16" fmla="*/ 0 w 27"/>
              <a:gd name="T17" fmla="*/ 19 h 58"/>
              <a:gd name="T18" fmla="*/ 0 w 27"/>
              <a:gd name="T19" fmla="*/ 29 h 58"/>
              <a:gd name="T20" fmla="*/ 6 w 27"/>
              <a:gd name="T21" fmla="*/ 29 h 58"/>
              <a:gd name="T22" fmla="*/ 6 w 27"/>
              <a:gd name="T23" fmla="*/ 58 h 58"/>
              <a:gd name="T24" fmla="*/ 18 w 27"/>
              <a:gd name="T25" fmla="*/ 58 h 58"/>
              <a:gd name="T26" fmla="*/ 18 w 27"/>
              <a:gd name="T27" fmla="*/ 29 h 58"/>
              <a:gd name="T28" fmla="*/ 26 w 27"/>
              <a:gd name="T29" fmla="*/ 29 h 58"/>
              <a:gd name="T30" fmla="*/ 27 w 27"/>
              <a:gd name="T31" fmla="*/ 19 h 58"/>
              <a:gd name="T32" fmla="*/ 18 w 27"/>
              <a:gd name="T33" fmla="*/ 1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58">
                <a:moveTo>
                  <a:pt x="18" y="19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11"/>
                  <a:pt x="19" y="10"/>
                  <a:pt x="2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6" y="8"/>
                  <a:pt x="6" y="12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19"/>
                  <a:pt x="27" y="19"/>
                  <a:pt x="27" y="19"/>
                </a:cubicBezTo>
                <a:lnTo>
                  <a:pt x="18" y="1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C52EDD2-9D4F-4BF9-899D-F06D88DD01A8}"/>
              </a:ext>
            </a:extLst>
          </p:cNvPr>
          <p:cNvSpPr>
            <a:spLocks noEditPoints="1"/>
          </p:cNvSpPr>
          <p:nvPr/>
        </p:nvSpPr>
        <p:spPr bwMode="auto">
          <a:xfrm>
            <a:off x="1280871" y="2947773"/>
            <a:ext cx="168275" cy="120650"/>
          </a:xfrm>
          <a:custGeom>
            <a:avLst/>
            <a:gdLst>
              <a:gd name="T0" fmla="*/ 35 w 53"/>
              <a:gd name="T1" fmla="*/ 19 h 37"/>
              <a:gd name="T2" fmla="*/ 24 w 53"/>
              <a:gd name="T3" fmla="*/ 27 h 37"/>
              <a:gd name="T4" fmla="*/ 23 w 53"/>
              <a:gd name="T5" fmla="*/ 27 h 37"/>
              <a:gd name="T6" fmla="*/ 22 w 53"/>
              <a:gd name="T7" fmla="*/ 27 h 37"/>
              <a:gd name="T8" fmla="*/ 22 w 53"/>
              <a:gd name="T9" fmla="*/ 26 h 37"/>
              <a:gd name="T10" fmla="*/ 22 w 53"/>
              <a:gd name="T11" fmla="*/ 10 h 37"/>
              <a:gd name="T12" fmla="*/ 22 w 53"/>
              <a:gd name="T13" fmla="*/ 9 h 37"/>
              <a:gd name="T14" fmla="*/ 24 w 53"/>
              <a:gd name="T15" fmla="*/ 9 h 37"/>
              <a:gd name="T16" fmla="*/ 35 w 53"/>
              <a:gd name="T17" fmla="*/ 17 h 37"/>
              <a:gd name="T18" fmla="*/ 35 w 53"/>
              <a:gd name="T19" fmla="*/ 18 h 37"/>
              <a:gd name="T20" fmla="*/ 35 w 53"/>
              <a:gd name="T21" fmla="*/ 19 h 37"/>
              <a:gd name="T22" fmla="*/ 53 w 53"/>
              <a:gd name="T23" fmla="*/ 5 h 37"/>
              <a:gd name="T24" fmla="*/ 52 w 53"/>
              <a:gd name="T25" fmla="*/ 5 h 37"/>
              <a:gd name="T26" fmla="*/ 52 w 53"/>
              <a:gd name="T27" fmla="*/ 5 h 37"/>
              <a:gd name="T28" fmla="*/ 47 w 53"/>
              <a:gd name="T29" fmla="*/ 1 h 37"/>
              <a:gd name="T30" fmla="*/ 48 w 53"/>
              <a:gd name="T31" fmla="*/ 1 h 37"/>
              <a:gd name="T32" fmla="*/ 27 w 53"/>
              <a:gd name="T33" fmla="*/ 0 h 37"/>
              <a:gd name="T34" fmla="*/ 6 w 53"/>
              <a:gd name="T35" fmla="*/ 1 h 37"/>
              <a:gd name="T36" fmla="*/ 6 w 53"/>
              <a:gd name="T37" fmla="*/ 1 h 37"/>
              <a:gd name="T38" fmla="*/ 1 w 53"/>
              <a:gd name="T39" fmla="*/ 5 h 37"/>
              <a:gd name="T40" fmla="*/ 1 w 53"/>
              <a:gd name="T41" fmla="*/ 5 h 37"/>
              <a:gd name="T42" fmla="*/ 1 w 53"/>
              <a:gd name="T43" fmla="*/ 5 h 37"/>
              <a:gd name="T44" fmla="*/ 0 w 53"/>
              <a:gd name="T45" fmla="*/ 18 h 37"/>
              <a:gd name="T46" fmla="*/ 1 w 53"/>
              <a:gd name="T47" fmla="*/ 31 h 37"/>
              <a:gd name="T48" fmla="*/ 1 w 53"/>
              <a:gd name="T49" fmla="*/ 31 h 37"/>
              <a:gd name="T50" fmla="*/ 1 w 53"/>
              <a:gd name="T51" fmla="*/ 32 h 37"/>
              <a:gd name="T52" fmla="*/ 6 w 53"/>
              <a:gd name="T53" fmla="*/ 35 h 37"/>
              <a:gd name="T54" fmla="*/ 6 w 53"/>
              <a:gd name="T55" fmla="*/ 35 h 37"/>
              <a:gd name="T56" fmla="*/ 27 w 53"/>
              <a:gd name="T57" fmla="*/ 37 h 37"/>
              <a:gd name="T58" fmla="*/ 48 w 53"/>
              <a:gd name="T59" fmla="*/ 35 h 37"/>
              <a:gd name="T60" fmla="*/ 47 w 53"/>
              <a:gd name="T61" fmla="*/ 35 h 37"/>
              <a:gd name="T62" fmla="*/ 52 w 53"/>
              <a:gd name="T63" fmla="*/ 32 h 37"/>
              <a:gd name="T64" fmla="*/ 52 w 53"/>
              <a:gd name="T65" fmla="*/ 31 h 37"/>
              <a:gd name="T66" fmla="*/ 53 w 53"/>
              <a:gd name="T67" fmla="*/ 31 h 37"/>
              <a:gd name="T68" fmla="*/ 53 w 53"/>
              <a:gd name="T69" fmla="*/ 18 h 37"/>
              <a:gd name="T70" fmla="*/ 53 w 53"/>
              <a:gd name="T71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" h="37">
                <a:moveTo>
                  <a:pt x="35" y="19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3" y="27"/>
                  <a:pt x="22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9"/>
                  <a:pt x="22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moveTo>
                  <a:pt x="53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3"/>
                  <a:pt x="50" y="1"/>
                  <a:pt x="47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39" y="0"/>
                  <a:pt x="27" y="0"/>
                </a:cubicBezTo>
                <a:cubicBezTo>
                  <a:pt x="15" y="0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8"/>
                  <a:pt x="0" y="13"/>
                  <a:pt x="0" y="18"/>
                </a:cubicBezTo>
                <a:cubicBezTo>
                  <a:pt x="0" y="24"/>
                  <a:pt x="1" y="28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2"/>
                  <a:pt x="1" y="32"/>
                </a:cubicBezTo>
                <a:cubicBezTo>
                  <a:pt x="2" y="34"/>
                  <a:pt x="4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15" y="37"/>
                  <a:pt x="27" y="37"/>
                </a:cubicBezTo>
                <a:cubicBezTo>
                  <a:pt x="39" y="37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2" y="34"/>
                  <a:pt x="52" y="32"/>
                </a:cubicBezTo>
                <a:cubicBezTo>
                  <a:pt x="52" y="32"/>
                  <a:pt x="52" y="31"/>
                  <a:pt x="52" y="31"/>
                </a:cubicBezTo>
                <a:cubicBezTo>
                  <a:pt x="52" y="31"/>
                  <a:pt x="52" y="31"/>
                  <a:pt x="53" y="31"/>
                </a:cubicBezTo>
                <a:cubicBezTo>
                  <a:pt x="53" y="28"/>
                  <a:pt x="53" y="24"/>
                  <a:pt x="53" y="18"/>
                </a:cubicBezTo>
                <a:cubicBezTo>
                  <a:pt x="53" y="13"/>
                  <a:pt x="53" y="8"/>
                  <a:pt x="53" y="5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BFB87A-2ABC-42E2-ADC3-358E14922F27}"/>
              </a:ext>
            </a:extLst>
          </p:cNvPr>
          <p:cNvGrpSpPr/>
          <p:nvPr/>
        </p:nvGrpSpPr>
        <p:grpSpPr>
          <a:xfrm>
            <a:off x="1573003" y="2907887"/>
            <a:ext cx="171450" cy="160338"/>
            <a:chOff x="6010275" y="2889250"/>
            <a:chExt cx="171450" cy="160338"/>
          </a:xfrm>
          <a:solidFill>
            <a:schemeClr val="bg1"/>
          </a:solidFill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A07DC2FD-B27A-406B-A1BD-F9AF0BBD11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3450" y="2940050"/>
              <a:ext cx="34925" cy="109538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048FCDC-41E0-4BD7-8CDB-2D2A68884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7425" y="2940050"/>
              <a:ext cx="114300" cy="109538"/>
            </a:xfrm>
            <a:custGeom>
              <a:avLst/>
              <a:gdLst>
                <a:gd name="T0" fmla="*/ 23 w 36"/>
                <a:gd name="T1" fmla="*/ 0 h 34"/>
                <a:gd name="T2" fmla="*/ 12 w 36"/>
                <a:gd name="T3" fmla="*/ 6 h 34"/>
                <a:gd name="T4" fmla="*/ 12 w 36"/>
                <a:gd name="T5" fmla="*/ 0 h 34"/>
                <a:gd name="T6" fmla="*/ 0 w 36"/>
                <a:gd name="T7" fmla="*/ 0 h 34"/>
                <a:gd name="T8" fmla="*/ 0 w 36"/>
                <a:gd name="T9" fmla="*/ 34 h 34"/>
                <a:gd name="T10" fmla="*/ 12 w 36"/>
                <a:gd name="T11" fmla="*/ 34 h 34"/>
                <a:gd name="T12" fmla="*/ 12 w 36"/>
                <a:gd name="T13" fmla="*/ 16 h 34"/>
                <a:gd name="T14" fmla="*/ 12 w 36"/>
                <a:gd name="T15" fmla="*/ 13 h 34"/>
                <a:gd name="T16" fmla="*/ 18 w 36"/>
                <a:gd name="T17" fmla="*/ 9 h 34"/>
                <a:gd name="T18" fmla="*/ 24 w 36"/>
                <a:gd name="T19" fmla="*/ 17 h 34"/>
                <a:gd name="T20" fmla="*/ 24 w 36"/>
                <a:gd name="T21" fmla="*/ 34 h 34"/>
                <a:gd name="T22" fmla="*/ 36 w 36"/>
                <a:gd name="T23" fmla="*/ 34 h 34"/>
                <a:gd name="T24" fmla="*/ 36 w 36"/>
                <a:gd name="T25" fmla="*/ 16 h 34"/>
                <a:gd name="T26" fmla="*/ 23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3" y="0"/>
                  </a:moveTo>
                  <a:cubicBezTo>
                    <a:pt x="17" y="0"/>
                    <a:pt x="13" y="3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3" y="11"/>
                    <a:pt x="15" y="9"/>
                    <a:pt x="18" y="9"/>
                  </a:cubicBezTo>
                  <a:cubicBezTo>
                    <a:pt x="22" y="9"/>
                    <a:pt x="24" y="12"/>
                    <a:pt x="24" y="1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5"/>
                    <a:pt x="30" y="0"/>
                    <a:pt x="23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07266035-8A1D-4427-8DBA-371C66A8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0275" y="2889250"/>
              <a:ext cx="41275" cy="3810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6 h 12"/>
                <a:gd name="T4" fmla="*/ 6 w 13"/>
                <a:gd name="T5" fmla="*/ 12 h 12"/>
                <a:gd name="T6" fmla="*/ 6 w 13"/>
                <a:gd name="T7" fmla="*/ 12 h 12"/>
                <a:gd name="T8" fmla="*/ 13 w 13"/>
                <a:gd name="T9" fmla="*/ 6 h 12"/>
                <a:gd name="T10" fmla="*/ 6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12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8FBA69-CBF9-492A-88ED-243FF237A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26" y="83127"/>
            <a:ext cx="11293435" cy="521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3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10431463" cy="44567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00E51-0B98-4D98-AE88-2D5AB2D0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54572"/>
            <a:ext cx="11236742" cy="51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719554" y="787079"/>
            <a:ext cx="6179085" cy="1980000"/>
          </a:xfrm>
        </p:spPr>
        <p:txBody>
          <a:bodyPr/>
          <a:lstStyle/>
          <a:p>
            <a:r>
              <a:rPr lang="en-US" dirty="0"/>
              <a:t>Title of the presentation </a:t>
            </a:r>
            <a:br>
              <a:rPr lang="en-US" dirty="0"/>
            </a:br>
            <a:r>
              <a:rPr lang="en-US" dirty="0"/>
              <a:t>with a picture [Tahoma Bold 40 </a:t>
            </a:r>
            <a:r>
              <a:rPr lang="en-US" dirty="0" err="1"/>
              <a:t>pt</a:t>
            </a:r>
            <a:r>
              <a:rPr lang="en-US" dirty="0"/>
              <a:t>]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of the presentation in 1 or several lines [Tahoma regular 14 </a:t>
            </a:r>
            <a:r>
              <a:rPr lang="en-US" dirty="0" err="1"/>
              <a:t>pt</a:t>
            </a:r>
            <a:r>
              <a:rPr lang="en-US" dirty="0"/>
              <a:t>]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655EC3A-F952-40ED-8DDA-8CCAEB93F4C1}"/>
              </a:ext>
            </a:extLst>
          </p:cNvPr>
          <p:cNvCxnSpPr>
            <a:cxnSpLocks/>
          </p:cNvCxnSpPr>
          <p:nvPr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00218FC-3FBF-4EEB-B7BE-7E85FFB2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" y="1"/>
            <a:ext cx="11472445" cy="54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69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3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4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5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6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7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8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10106</TotalTime>
  <Words>1504</Words>
  <Application>Microsoft Office PowerPoint</Application>
  <PresentationFormat>Widescreen</PresentationFormat>
  <Paragraphs>180</Paragraphs>
  <Slides>68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68</vt:i4>
      </vt:variant>
    </vt:vector>
  </HeadingPairs>
  <TitlesOfParts>
    <vt:vector size="83" baseType="lpstr">
      <vt:lpstr>__Inter_aaf875</vt:lpstr>
      <vt:lpstr>Arial</vt:lpstr>
      <vt:lpstr>Calibri</vt:lpstr>
      <vt:lpstr>Century Gothic</vt:lpstr>
      <vt:lpstr>Open Sans</vt:lpstr>
      <vt:lpstr>Tahoma</vt:lpstr>
      <vt:lpstr>Wingdings 3</vt:lpstr>
      <vt:lpstr>Ion</vt:lpstr>
      <vt:lpstr>Sopra Steria Group</vt:lpstr>
      <vt:lpstr>Sopra Steria Group</vt:lpstr>
      <vt:lpstr>Sopra Steria Group</vt:lpstr>
      <vt:lpstr>Sopra Steria Group</vt:lpstr>
      <vt:lpstr>Sopra Steria Group</vt:lpstr>
      <vt:lpstr>Sopra Steria Group</vt:lpstr>
      <vt:lpstr>Sopra Steria Group</vt:lpstr>
      <vt:lpstr>                 Docker Overview</vt:lpstr>
      <vt:lpstr>PowerPoint Presentation</vt:lpstr>
      <vt:lpstr>Topics to be covered</vt:lpstr>
      <vt:lpstr>PowerPoint Presentation</vt:lpstr>
      <vt:lpstr>PowerPoint Presentation</vt:lpstr>
      <vt:lpstr>Docker Overview Concepts</vt:lpstr>
      <vt:lpstr>PowerPoint Presentation</vt:lpstr>
      <vt:lpstr>Docker Overview Concepts</vt:lpstr>
      <vt:lpstr>Title of the presentation  with a picture [Tahoma Bold 40 pt]</vt:lpstr>
      <vt:lpstr>Docker Overview Concepts</vt:lpstr>
      <vt:lpstr>PowerPoint Presentation</vt:lpstr>
      <vt:lpstr>Docker Overview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Architecture</vt:lpstr>
      <vt:lpstr>PowerPoint Presentation</vt:lpstr>
      <vt:lpstr>PowerPoint Presentation</vt:lpstr>
      <vt:lpstr>https://docs.docker.com/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Docker Complete  course</dc:title>
  <dc:creator>Vikas, Kumar</dc:creator>
  <cp:lastModifiedBy>MANOHARAN Nagaraj</cp:lastModifiedBy>
  <cp:revision>71</cp:revision>
  <dcterms:created xsi:type="dcterms:W3CDTF">2021-02-02T10:13:47Z</dcterms:created>
  <dcterms:modified xsi:type="dcterms:W3CDTF">2024-05-14T06:10:33Z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2021-09-06T01:28:33Z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d71cf2de-93ed-462d-9fb1-7989e0bdaa2a</vt:lpwstr>
  </property>
  <property fmtid="{D5CDD505-2E9C-101B-9397-08002B2CF9AE}" pid="8" name="MSIP_Label_ea60d57e-af5b-4752-ac57-3e4f28ca11dc_ContentBits">
    <vt:lpwstr>0</vt:lpwstr>
  </property>
  <property fmtid="{D5CDD505-2E9C-101B-9397-08002B2CF9AE}" pid="9" name="MSIP_Label_f314f5b1-ef04-46e0-8957-be9652623f41_Enabled">
    <vt:lpwstr>true</vt:lpwstr>
  </property>
  <property fmtid="{D5CDD505-2E9C-101B-9397-08002B2CF9AE}" pid="10" name="MSIP_Label_f314f5b1-ef04-46e0-8957-be9652623f41_SetDate">
    <vt:lpwstr>2022-03-13T20:29:21Z</vt:lpwstr>
  </property>
  <property fmtid="{D5CDD505-2E9C-101B-9397-08002B2CF9AE}" pid="11" name="MSIP_Label_f314f5b1-ef04-46e0-8957-be9652623f41_Method">
    <vt:lpwstr>Standard</vt:lpwstr>
  </property>
  <property fmtid="{D5CDD505-2E9C-101B-9397-08002B2CF9AE}" pid="12" name="MSIP_Label_f314f5b1-ef04-46e0-8957-be9652623f41_Name">
    <vt:lpwstr>C2 - UK</vt:lpwstr>
  </property>
  <property fmtid="{D5CDD505-2E9C-101B-9397-08002B2CF9AE}" pid="13" name="MSIP_Label_f314f5b1-ef04-46e0-8957-be9652623f41_SiteId">
    <vt:lpwstr>8b87af7d-8647-4dc7-8df4-5f69a2011bb5</vt:lpwstr>
  </property>
  <property fmtid="{D5CDD505-2E9C-101B-9397-08002B2CF9AE}" pid="14" name="MSIP_Label_f314f5b1-ef04-46e0-8957-be9652623f41_ActionId">
    <vt:lpwstr>986645d1-1946-48fa-ba09-73f30985d576</vt:lpwstr>
  </property>
  <property fmtid="{D5CDD505-2E9C-101B-9397-08002B2CF9AE}" pid="15" name="MSIP_Label_f314f5b1-ef04-46e0-8957-be9652623f41_ContentBits">
    <vt:lpwstr>3</vt:lpwstr>
  </property>
</Properties>
</file>